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2" r:id="rId5"/>
    <p:sldId id="274" r:id="rId6"/>
    <p:sldId id="263" r:id="rId7"/>
    <p:sldId id="275" r:id="rId8"/>
    <p:sldId id="264" r:id="rId9"/>
    <p:sldId id="265" r:id="rId10"/>
    <p:sldId id="276" r:id="rId11"/>
    <p:sldId id="273" r:id="rId12"/>
    <p:sldId id="258" r:id="rId13"/>
    <p:sldId id="259" r:id="rId14"/>
    <p:sldId id="260" r:id="rId15"/>
    <p:sldId id="261" r:id="rId16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73D5-681D-45C8-95E7-DF30AC2C7E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5BDC-52F2-482E-97B6-22583584DD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73D5-681D-45C8-95E7-DF30AC2C7E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5BDC-52F2-482E-97B6-22583584DD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73D5-681D-45C8-95E7-DF30AC2C7E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5BDC-52F2-482E-97B6-22583584DD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73D5-681D-45C8-95E7-DF30AC2C7E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5BDC-52F2-482E-97B6-22583584DD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73D5-681D-45C8-95E7-DF30AC2C7E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5BDC-52F2-482E-97B6-22583584DD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73D5-681D-45C8-95E7-DF30AC2C7E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5BDC-52F2-482E-97B6-22583584DD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73D5-681D-45C8-95E7-DF30AC2C7E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5BDC-52F2-482E-97B6-22583584DD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73D5-681D-45C8-95E7-DF30AC2C7E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5BDC-52F2-482E-97B6-22583584DD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73D5-681D-45C8-95E7-DF30AC2C7E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5BDC-52F2-482E-97B6-22583584DD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73D5-681D-45C8-95E7-DF30AC2C7E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5BDC-52F2-482E-97B6-22583584DD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73D5-681D-45C8-95E7-DF30AC2C7E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5BDC-52F2-482E-97B6-22583584DD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573D5-681D-45C8-95E7-DF30AC2C7E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55BDC-52F2-482E-97B6-22583584DD9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youtube.com/watch?v=OxHNcCXnxn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32549" y="480794"/>
            <a:ext cx="417523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Overview/Introduction</a:t>
            </a:r>
            <a:endParaRPr lang="en-US" altLang="zh-CN" sz="32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zh-CN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A ski trip recommendation app that gives user information about: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Snow Condition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Weather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Crowd Index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Hotel Availability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Traffic Condition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Travel Time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Overall Recommendation Index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6" name="图片 5" descr="图片包含 骑, 男人, 雪, 板子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4" b="15139"/>
          <a:stretch>
            <a:fillRect/>
          </a:stretch>
        </p:blipFill>
        <p:spPr>
          <a:xfrm>
            <a:off x="7278275" y="1044244"/>
            <a:ext cx="3918857" cy="47695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87008" y="4715184"/>
            <a:ext cx="36920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Motivation/Purpose</a:t>
            </a:r>
            <a:endParaRPr lang="en-US" altLang="zh-CN" sz="32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45385" y="1650365"/>
            <a:ext cx="6703695" cy="35579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Other Roadblocks...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1. How to center-align text.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2. How to change icon color based on API return content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3. ......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4204" y="389405"/>
            <a:ext cx="10101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Implementation Details, Including:</a:t>
            </a:r>
            <a:endParaRPr lang="en-US" altLang="zh-CN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Roadblocks/Surprises/Workarounds</a:t>
            </a:r>
            <a:endParaRPr lang="en-US" altLang="zh-CN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927654" y="2397211"/>
            <a:ext cx="35897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Roadblocks: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Database build up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Surprises : Hotel(API server outrage)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Workarounds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9491" y="574756"/>
            <a:ext cx="10101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Implementation Details</a:t>
            </a:r>
            <a:endParaRPr lang="en-US" altLang="zh-CN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What would you do differently?</a:t>
            </a:r>
            <a:endParaRPr lang="en-US" altLang="zh-CN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4588" y="605647"/>
            <a:ext cx="10101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Implementation Details</a:t>
            </a:r>
            <a:endParaRPr lang="en-US" altLang="zh-CN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Future Work</a:t>
            </a:r>
            <a:endParaRPr lang="en-US" altLang="zh-CN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5356" y="580768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Reference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4781" y="1155405"/>
            <a:ext cx="7900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en-US" altLang="zh-CN" dirty="0">
                <a:solidFill>
                  <a:schemeClr val="bg1"/>
                </a:solidFill>
                <a:hlinkClick r:id="rId1"/>
              </a:rPr>
              <a:t> Android Tutorial (Kotlin) - 30 - SQLite Database Creation and Insertion - YouTube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20578" y="572119"/>
            <a:ext cx="6925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App Walkthrough</a:t>
            </a:r>
            <a:endParaRPr lang="en-US" altLang="zh-CN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Role Play is a good approach!</a:t>
            </a:r>
            <a:endParaRPr lang="en-US" altLang="zh-CN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698" y="429691"/>
            <a:ext cx="447630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Roadblock 1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Hotel API does not have direct hotel availability data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pic>
        <p:nvPicPr>
          <p:cNvPr id="6" name="图片 5" descr="文本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7" r="12023" b="2963"/>
          <a:stretch>
            <a:fillRect/>
          </a:stretch>
        </p:blipFill>
        <p:spPr>
          <a:xfrm>
            <a:off x="5417896" y="891356"/>
            <a:ext cx="6640655" cy="588554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6697" y="2175118"/>
            <a:ext cx="479528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Workaround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Make two API calls: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1. Get selected date room list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 Get 3 month later room list – assume this list reflect empty status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Google Shape;91;g2a7131906a1_3_0"/>
          <p:cNvSpPr/>
          <p:nvPr/>
        </p:nvSpPr>
        <p:spPr>
          <a:xfrm>
            <a:off x="1758587" y="3954629"/>
            <a:ext cx="1632530" cy="2675459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room_count</a:t>
            </a: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__________</a:t>
            </a:r>
            <a:endParaRPr lang="en-US"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3m_room_count</a:t>
            </a:r>
            <a:endParaRPr lang="en-US"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X100%</a:t>
            </a: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89448" y="429691"/>
            <a:ext cx="5097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Booking.com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Lato" panose="020F0502020204030204" pitchFamily="34" charset="0"/>
              </a:rPr>
              <a:t>Room list of the hotel API Response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698" y="799023"/>
            <a:ext cx="4476308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Roadblock 2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Weather API Integration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1. Weather API need to receive city name.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 Users input ski resort name.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10515" y="2903220"/>
            <a:ext cx="5725160" cy="196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Workaround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1. Considered entering both resort name and city name.  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×</a:t>
            </a:r>
            <a:r>
              <a:rPr lang="en-US" altLang="zh-CN" dirty="0">
                <a:solidFill>
                  <a:schemeClr val="bg1"/>
                </a:solidFill>
              </a:rPr>
              <a:t> Simplicity of use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 Save the city name corresponding to the ski resort in the database and call.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箭头: 右 10"/>
          <p:cNvSpPr/>
          <p:nvPr/>
        </p:nvSpPr>
        <p:spPr>
          <a:xfrm rot="5400000">
            <a:off x="9624695" y="3247390"/>
            <a:ext cx="718820" cy="4114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26364" t="16606" r="217" b="33659"/>
          <a:stretch>
            <a:fillRect/>
          </a:stretch>
        </p:blipFill>
        <p:spPr>
          <a:xfrm>
            <a:off x="8972550" y="300990"/>
            <a:ext cx="2145030" cy="25831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r="-516" b="38515"/>
          <a:stretch>
            <a:fillRect/>
          </a:stretch>
        </p:blipFill>
        <p:spPr>
          <a:xfrm>
            <a:off x="9039225" y="4022090"/>
            <a:ext cx="2001520" cy="2482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60" y="4652645"/>
            <a:ext cx="5278755" cy="1852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0515" y="539496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dirty="0">
                <a:solidFill>
                  <a:schemeClr val="bg1"/>
                </a:solidFill>
                <a:effectLst/>
                <a:latin typeface="Arial" panose="020B0604020202020204" pitchFamily="34" charset="0"/>
                <a:sym typeface="+mn-ea"/>
              </a:rPr>
              <a:t>Implementation Details</a:t>
            </a:r>
            <a:endParaRPr lang="en-US" altLang="zh-CN" dirty="0">
              <a:solidFill>
                <a:schemeClr val="bg1"/>
              </a:solidFill>
              <a:effectLst/>
              <a:latin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698" y="799023"/>
            <a:ext cx="4476308" cy="252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Roadblock 3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No API handbook for Booking.com API: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1. Not available for general public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 Different hotel have different booking policy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pic>
        <p:nvPicPr>
          <p:cNvPr id="6" name="图片 5" descr="文本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99" r="52436" b="59691"/>
          <a:stretch>
            <a:fillRect/>
          </a:stretch>
        </p:blipFill>
        <p:spPr>
          <a:xfrm>
            <a:off x="5485167" y="981783"/>
            <a:ext cx="6413712" cy="195280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0227" y="2903232"/>
            <a:ext cx="479528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Workaround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1. Booking.com Search Hotel by Coordinates API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 Google Map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89448" y="429691"/>
            <a:ext cx="5097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Booking.com 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Lato" panose="020F0502020204030204" pitchFamily="34" charset="0"/>
              </a:rPr>
              <a:t>Room list of the hotel API Response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 descr="文本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591" y="3117346"/>
            <a:ext cx="6413712" cy="242500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189446" y="3806456"/>
            <a:ext cx="1643203" cy="246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979690" y="2186549"/>
            <a:ext cx="2062717" cy="277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/>
          <p:cNvSpPr/>
          <p:nvPr/>
        </p:nvSpPr>
        <p:spPr>
          <a:xfrm rot="2180457">
            <a:off x="4878414" y="1578850"/>
            <a:ext cx="1013637" cy="553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698" y="799023"/>
            <a:ext cx="4476308" cy="252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Roadblock 4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Welcome Page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1. Hide action bar and nevigation bar.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 How to stay for some periods and continue to show main page.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10515" y="4127500"/>
            <a:ext cx="600392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Workaround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1. The bottom navigation bar is located using its ID (R.id.nav_view) and its visibility is set to View.GONE to hide it.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 When navigating away from the WelcomeFragment, the visibility of the bottom navigation bar is restored to View.VISIBLE.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3300" y="1274445"/>
            <a:ext cx="6832600" cy="31781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13300" y="79883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dirty="0">
                <a:solidFill>
                  <a:schemeClr val="bg1"/>
                </a:solidFill>
                <a:effectLst/>
                <a:latin typeface="Arial" panose="020B0604020202020204" pitchFamily="34" charset="0"/>
                <a:sym typeface="+mn-ea"/>
              </a:rPr>
              <a:t>Implementation Details</a:t>
            </a:r>
            <a:endParaRPr lang="en-US" altLang="zh-CN" dirty="0">
              <a:solidFill>
                <a:schemeClr val="bg1"/>
              </a:solidFill>
              <a:effectLst/>
              <a:latin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36312" y="1494101"/>
            <a:ext cx="4476308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Roadblock 5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Data sharing between fragments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409841" y="3598310"/>
            <a:ext cx="479528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Workaround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1. Use </a:t>
            </a:r>
            <a:r>
              <a:rPr lang="en-US" altLang="zh-CN" dirty="0" err="1">
                <a:solidFill>
                  <a:schemeClr val="bg1"/>
                </a:solidFill>
              </a:rPr>
              <a:t>ShareViewModel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 Use </a:t>
            </a:r>
            <a:r>
              <a:rPr lang="en-US" altLang="zh-CN" dirty="0" err="1">
                <a:solidFill>
                  <a:schemeClr val="bg1"/>
                </a:solidFill>
              </a:rPr>
              <a:t>LiveData</a:t>
            </a:r>
            <a:r>
              <a:rPr lang="en-US" altLang="zh-CN" dirty="0">
                <a:solidFill>
                  <a:schemeClr val="bg1"/>
                </a:solidFill>
              </a:rPr>
              <a:t> and Observe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Google Shape;131;p4" descr="图形用户界面, 文本, 聊天或短信&#10;&#10;描述已自动生成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619999" y="857693"/>
            <a:ext cx="3500619" cy="465835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32;p4"/>
          <p:cNvSpPr/>
          <p:nvPr/>
        </p:nvSpPr>
        <p:spPr>
          <a:xfrm>
            <a:off x="8606932" y="5253057"/>
            <a:ext cx="2175227" cy="262995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2" name="Google Shape;133;p4"/>
          <p:cNvCxnSpPr/>
          <p:nvPr/>
        </p:nvCxnSpPr>
        <p:spPr>
          <a:xfrm>
            <a:off x="9196479" y="3186872"/>
            <a:ext cx="1585680" cy="824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134;p4"/>
          <p:cNvCxnSpPr/>
          <p:nvPr/>
        </p:nvCxnSpPr>
        <p:spPr>
          <a:xfrm>
            <a:off x="9244605" y="3961908"/>
            <a:ext cx="1585680" cy="824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135;p4"/>
          <p:cNvCxnSpPr/>
          <p:nvPr/>
        </p:nvCxnSpPr>
        <p:spPr>
          <a:xfrm>
            <a:off x="9244605" y="4810086"/>
            <a:ext cx="1585680" cy="824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698" y="799023"/>
            <a:ext cx="4476308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Roadblock 6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Database Setup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1. Supported Resort Database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 User Preference Storage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10227" y="2903232"/>
            <a:ext cx="519743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Workaround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1. Two database with SQLite – Resort and Preference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 YouTube Tutorial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3. Slightly different for two database and handling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箭头: 右 10"/>
          <p:cNvSpPr/>
          <p:nvPr/>
        </p:nvSpPr>
        <p:spPr>
          <a:xfrm rot="2180457">
            <a:off x="4141224" y="2028731"/>
            <a:ext cx="1013637" cy="553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徽标, 公司名称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917" y="4670551"/>
            <a:ext cx="2317869" cy="9588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698" y="799023"/>
            <a:ext cx="4476308" cy="196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Roadblock 7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Current Location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Unstable to get current location.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getLastKnownLocation vs LocationListener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40665" y="3305810"/>
            <a:ext cx="4476750" cy="196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Workaround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1. I first used getLastKnownLocation ,which might return null if there's no recent location data available.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A more reliable approach is to request location updates.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2427" b="20304"/>
          <a:stretch>
            <a:fillRect/>
          </a:stretch>
        </p:blipFill>
        <p:spPr>
          <a:xfrm>
            <a:off x="4892675" y="2132965"/>
            <a:ext cx="7046595" cy="33248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92675" y="151193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dirty="0">
                <a:solidFill>
                  <a:schemeClr val="bg1"/>
                </a:solidFill>
                <a:effectLst/>
                <a:latin typeface="Arial" panose="020B0604020202020204" pitchFamily="34" charset="0"/>
                <a:sym typeface="+mn-ea"/>
              </a:rPr>
              <a:t>Implementation Details</a:t>
            </a:r>
            <a:endParaRPr lang="en-US" altLang="zh-CN" dirty="0">
              <a:solidFill>
                <a:schemeClr val="bg1"/>
              </a:solidFill>
              <a:effectLst/>
              <a:latin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GI4YTY2NzNjYzhhMDBjYjhiZDFjNDRhZjk5ZjcyM2M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2514</Words>
  <Application>WPS 演示</Application>
  <PresentationFormat>宽屏</PresentationFormat>
  <Paragraphs>152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宋体</vt:lpstr>
      <vt:lpstr>Wingdings</vt:lpstr>
      <vt:lpstr>Arial</vt:lpstr>
      <vt:lpstr>Lato</vt:lpstr>
      <vt:lpstr>Calibri</vt:lpstr>
      <vt:lpstr>微软雅黑</vt:lpstr>
      <vt:lpstr>Arial Unicode MS</vt:lpstr>
      <vt:lpstr>等线 Light</vt:lpstr>
      <vt:lpstr>Calibri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Chen, Sicheng</dc:creator>
  <cp:lastModifiedBy>初绽的诗篇</cp:lastModifiedBy>
  <cp:revision>3</cp:revision>
  <dcterms:created xsi:type="dcterms:W3CDTF">2023-12-21T02:55:00Z</dcterms:created>
  <dcterms:modified xsi:type="dcterms:W3CDTF">2023-12-21T22:38:36Z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E36E3DD6E5C64EC9A38C3EDE77F1B89D_12</vt:lpwstr>
  </property>
  <property fmtid="{D5CDD505-2E9C-101B-9397-08002B2CF9AE}" pid="3" name="KSOProductBuildVer">
    <vt:lpwstr>2052-12.1.0.15990</vt:lpwstr>
  </property>
</Properties>
</file>